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2" r:id="rId9"/>
    <p:sldId id="265" r:id="rId10"/>
    <p:sldId id="263" r:id="rId11"/>
    <p:sldId id="267" r:id="rId1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omaso FONTANINI" initials="TF" lastIdx="11" clrIdx="0">
    <p:extLst>
      <p:ext uri="{19B8F6BF-5375-455C-9EA6-DF929625EA0E}">
        <p15:presenceInfo xmlns:p15="http://schemas.microsoft.com/office/powerpoint/2012/main" userId="S::tomaso.fontanini@unipr.it::ab6c7504-6506-44f8-88f1-e73bd999829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900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9B076-8EE3-4B15-A8DA-8D7714CB1F4B}" type="datetimeFigureOut">
              <a:rPr lang="it-IT" smtClean="0"/>
              <a:t>07/03/2021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969562-7D48-44BA-868B-187F77FE6C6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7534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221674" y="1122363"/>
            <a:ext cx="7056582" cy="2387600"/>
          </a:xfrm>
          <a:solidFill>
            <a:schemeClr val="bg1">
              <a:alpha val="0"/>
            </a:schemeClr>
          </a:solidFill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21673" y="3648220"/>
            <a:ext cx="7056583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08/03/2021</a:t>
            </a:r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Filippo Botti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406F7-FDBB-4EBE-A9B7-7C0036E42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1403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08/03/2021</a:t>
            </a:r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Filippo Botti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406F7-FDBB-4EBE-A9B7-7C0036E42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7339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08/03/2021</a:t>
            </a:r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Filippo Botti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406F7-FDBB-4EBE-A9B7-7C0036E42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8248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08/03/2021</a:t>
            </a:r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Filippo Botti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406F7-FDBB-4EBE-A9B7-7C0036E42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31028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08/03/2021</a:t>
            </a:r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Filippo Botti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406F7-FDBB-4EBE-A9B7-7C0036E42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5916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08/03/2021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Filippo Botti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406F7-FDBB-4EBE-A9B7-7C0036E42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8520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08/03/2021</a:t>
            </a:r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Filippo Botti</a:t>
            </a:r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406F7-FDBB-4EBE-A9B7-7C0036E42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0593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08/03/2021</a:t>
            </a: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Filippo Botti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406F7-FDBB-4EBE-A9B7-7C0036E42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9709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08/03/2021</a:t>
            </a:r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Filippo Botti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406F7-FDBB-4EBE-A9B7-7C0036E42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80998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08/03/2021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Filippo Botti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406F7-FDBB-4EBE-A9B7-7C0036E42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9643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08/03/2021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Filippo Botti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406F7-FDBB-4EBE-A9B7-7C0036E42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2956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554182"/>
            <a:ext cx="10515600" cy="115497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	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it-IT"/>
              <a:t>08/03/2021</a:t>
            </a:r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it-IT"/>
              <a:t>Filippo Botti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fld id="{F65406F7-FDBB-4EBE-A9B7-7C0036E42B28}" type="slidenum">
              <a:rPr lang="it-IT" smtClean="0"/>
              <a:t>‹N›</a:t>
            </a:fld>
            <a:endParaRPr lang="it-IT"/>
          </a:p>
        </p:txBody>
      </p:sp>
      <p:cxnSp>
        <p:nvCxnSpPr>
          <p:cNvPr id="8" name="Connettore diritto 7"/>
          <p:cNvCxnSpPr/>
          <p:nvPr/>
        </p:nvCxnSpPr>
        <p:spPr>
          <a:xfrm>
            <a:off x="683490" y="6202628"/>
            <a:ext cx="10852728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tangolo 8"/>
          <p:cNvSpPr/>
          <p:nvPr/>
        </p:nvSpPr>
        <p:spPr>
          <a:xfrm>
            <a:off x="5588000" y="6211864"/>
            <a:ext cx="1016000" cy="629706"/>
          </a:xfrm>
          <a:prstGeom prst="rect">
            <a:avLst/>
          </a:prstGeom>
          <a:blipFill dpi="0" rotWithShape="1">
            <a:blip r:embed="rId14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3788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 Semilight" panose="020B0402040204020203" pitchFamily="34" charset="0"/>
          <a:ea typeface="+mj-ea"/>
          <a:cs typeface="Segoe UI Semilight" panose="020B04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FF0000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0000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0000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0000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7025551-FF66-41A9-B506-DEAAE4245F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Trasferimento dell’attenzione in reti GAN cicliche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BE0C8B8-DE55-487C-8385-D38BC82CD5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err="1"/>
              <a:t>Attention</a:t>
            </a:r>
            <a:r>
              <a:rPr lang="it-IT" dirty="0"/>
              <a:t> transfer for </a:t>
            </a:r>
            <a:r>
              <a:rPr lang="it-IT" dirty="0" err="1"/>
              <a:t>Cycle</a:t>
            </a:r>
            <a:r>
              <a:rPr lang="it-IT" dirty="0"/>
              <a:t> </a:t>
            </a:r>
            <a:r>
              <a:rPr lang="it-IT" dirty="0" err="1"/>
              <a:t>Consistent</a:t>
            </a:r>
            <a:r>
              <a:rPr lang="it-IT" dirty="0"/>
              <a:t> Generative </a:t>
            </a:r>
            <a:r>
              <a:rPr lang="it-IT" dirty="0" err="1"/>
              <a:t>Adversarial</a:t>
            </a:r>
            <a:r>
              <a:rPr lang="it-IT" dirty="0"/>
              <a:t> Networks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359F77E-251B-47E2-8E7D-27BC84086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08/03/2021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3A41DC7-AAEF-48F3-855F-082B241A5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Filippo Botti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DD13C94-27B0-4998-90A0-009457E14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406F7-FDBB-4EBE-A9B7-7C0036E42B28}" type="slidenum">
              <a:rPr lang="it-IT" smtClean="0"/>
              <a:t>1</a:t>
            </a:fld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7B7840E-6CC6-4DBE-B23E-CACFD3D5EEED}"/>
              </a:ext>
            </a:extLst>
          </p:cNvPr>
          <p:cNvSpPr txBox="1"/>
          <p:nvPr/>
        </p:nvSpPr>
        <p:spPr>
          <a:xfrm>
            <a:off x="385967" y="5008027"/>
            <a:ext cx="36476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Relatore: Chiar.mo Prof. Andrea Prati</a:t>
            </a:r>
          </a:p>
          <a:p>
            <a:r>
              <a:rPr lang="it-IT" dirty="0"/>
              <a:t>Correlatore: Ing. Tomaso Fontanini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6131A441-088A-4610-A689-41277F82DD2F}"/>
              </a:ext>
            </a:extLst>
          </p:cNvPr>
          <p:cNvSpPr txBox="1"/>
          <p:nvPr/>
        </p:nvSpPr>
        <p:spPr>
          <a:xfrm>
            <a:off x="4644458" y="5008026"/>
            <a:ext cx="26337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Filippo Botti </a:t>
            </a:r>
            <a:r>
              <a:rPr lang="it-IT" dirty="0" err="1"/>
              <a:t>matr</a:t>
            </a:r>
            <a:r>
              <a:rPr lang="it-IT" dirty="0"/>
              <a:t>. 287065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38407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C4C565-2B91-4C22-8723-189137CED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Sviluppi futuri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4570154-8915-4AED-BF78-E4AFF7289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Utilizzare </a:t>
            </a:r>
            <a:r>
              <a:rPr lang="it-IT" dirty="0" err="1"/>
              <a:t>GradCam</a:t>
            </a:r>
            <a:r>
              <a:rPr lang="it-IT" dirty="0"/>
              <a:t> su tutti i blocchi residui, magari utilizzando dei coefficienti per pesare le attenzioni</a:t>
            </a:r>
          </a:p>
          <a:p>
            <a:r>
              <a:rPr lang="it-IT" dirty="0"/>
              <a:t>Addestrare la rete prima sull’ultimo blocco residuo, successivamente su tutti gli altri</a:t>
            </a:r>
          </a:p>
          <a:p>
            <a:r>
              <a:rPr lang="it-IT" dirty="0"/>
              <a:t>Ottimizzare il codice </a:t>
            </a:r>
            <a:r>
              <a:rPr lang="it-IT" dirty="0" err="1"/>
              <a:t>GradCam</a:t>
            </a: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6D5BE48-35B4-4F67-94AB-B8168509F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08/03/2021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F2F42ED-301A-47B1-8F6A-E5EB211E8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Filippo Botti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4BE27E9-AA28-4F63-B380-FFB5E01B8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406F7-FDBB-4EBE-A9B7-7C0036E42B28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2999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EA4E185-9654-44B6-BBDF-011A8D09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Grazie per l’attenzione</a:t>
            </a:r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537BA1E1-26E9-4809-8B42-BA75EB9511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9133" y="1831599"/>
            <a:ext cx="4373314" cy="4351338"/>
          </a:xfrm>
        </p:spPr>
      </p:pic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2560284-2A2B-4953-8270-11B39F2F7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08/03/2021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9BF537D-19D3-4C0D-8559-65D942EDE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Filippo Botti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55ED273-D177-42FE-A23A-344DFB97E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406F7-FDBB-4EBE-A9B7-7C0036E42B28}" type="slidenum">
              <a:rPr lang="it-IT" smtClean="0"/>
              <a:t>11</a:t>
            </a:fld>
            <a:endParaRPr lang="it-IT"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771F8D3D-5237-4E95-9F19-1CE0DF1902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553" y="1857085"/>
            <a:ext cx="4366021" cy="4300367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63BD4F5-1EFF-4714-8528-40B4D58AC318}"/>
              </a:ext>
            </a:extLst>
          </p:cNvPr>
          <p:cNvSpPr txBox="1"/>
          <p:nvPr/>
        </p:nvSpPr>
        <p:spPr>
          <a:xfrm>
            <a:off x="1669774" y="1473521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Input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FE42D1A-E379-4FEB-B915-F8C697DA0A7F}"/>
              </a:ext>
            </a:extLst>
          </p:cNvPr>
          <p:cNvSpPr txBox="1"/>
          <p:nvPr/>
        </p:nvSpPr>
        <p:spPr>
          <a:xfrm>
            <a:off x="2926521" y="1487753"/>
            <a:ext cx="1052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Standard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D9F0E2E2-AF65-4D7E-BACA-1647B6F11389}"/>
              </a:ext>
            </a:extLst>
          </p:cNvPr>
          <p:cNvSpPr txBox="1"/>
          <p:nvPr/>
        </p:nvSpPr>
        <p:spPr>
          <a:xfrm>
            <a:off x="4265163" y="1487753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GradCam</a:t>
            </a:r>
            <a:endParaRPr lang="it-IT" dirty="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0FA5038-610A-4D31-AC3B-1C3E37681623}"/>
              </a:ext>
            </a:extLst>
          </p:cNvPr>
          <p:cNvSpPr txBox="1"/>
          <p:nvPr/>
        </p:nvSpPr>
        <p:spPr>
          <a:xfrm>
            <a:off x="6930887" y="1473520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Input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64EDB300-1391-4FF0-8882-B620AA6907CE}"/>
              </a:ext>
            </a:extLst>
          </p:cNvPr>
          <p:cNvSpPr txBox="1"/>
          <p:nvPr/>
        </p:nvSpPr>
        <p:spPr>
          <a:xfrm>
            <a:off x="8153400" y="1473149"/>
            <a:ext cx="1052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Standard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76A05D63-2F9D-4C3F-B1F0-16EA7679FA20}"/>
              </a:ext>
            </a:extLst>
          </p:cNvPr>
          <p:cNvSpPr txBox="1"/>
          <p:nvPr/>
        </p:nvSpPr>
        <p:spPr>
          <a:xfrm>
            <a:off x="9566647" y="1473149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GradCam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4530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BF2D49-A330-40AB-84E1-0C790EEB0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Image-to-image </a:t>
            </a:r>
            <a:r>
              <a:rPr lang="it-IT" dirty="0" err="1"/>
              <a:t>translation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3D9D819-B1D3-42B4-8F41-EC45D54F3B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Applicazione del Deep Learning</a:t>
            </a:r>
          </a:p>
          <a:p>
            <a:r>
              <a:rPr lang="it-IT" dirty="0"/>
              <a:t>Traduzione di un’immagine da un dominio ad un altro</a:t>
            </a:r>
          </a:p>
          <a:p>
            <a:r>
              <a:rPr lang="it-IT" dirty="0"/>
              <a:t>Esempi: estate-inverno, quadro-fotografia, bianco e nero-colori </a:t>
            </a:r>
          </a:p>
          <a:p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8CDA2B1-19F4-4AF0-ABAA-E4BF7EDF0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08/03/2021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CD488F6-DCA7-4606-B90C-800804557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Filippo Botti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757C384-2B80-4373-BDD0-7BE0F7A68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406F7-FDBB-4EBE-A9B7-7C0036E42B28}" type="slidenum">
              <a:rPr lang="it-IT" smtClean="0"/>
              <a:t>2</a:t>
            </a:fld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80732977-5D8E-488D-A6C4-B7F2FB9D09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643" y="3429000"/>
            <a:ext cx="6932367" cy="2553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343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67968C3-084A-4A31-94DF-7093AB4A6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Generative </a:t>
            </a:r>
            <a:r>
              <a:rPr lang="it-IT" dirty="0" err="1"/>
              <a:t>Adversarial</a:t>
            </a:r>
            <a:r>
              <a:rPr lang="it-IT" dirty="0"/>
              <a:t> Networks (</a:t>
            </a:r>
            <a:r>
              <a:rPr lang="it-IT" dirty="0" err="1"/>
              <a:t>GANs</a:t>
            </a:r>
            <a:r>
              <a:rPr lang="it-IT" dirty="0"/>
              <a:t>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7399CCB-9B05-4930-9055-D21130C84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Sono reti neurali</a:t>
            </a:r>
          </a:p>
          <a:p>
            <a:r>
              <a:rPr lang="it-IT" dirty="0"/>
              <a:t>Sono un modello generativo</a:t>
            </a:r>
          </a:p>
          <a:p>
            <a:r>
              <a:rPr lang="it-IT" dirty="0"/>
              <a:t>Architettura basata su due reti neurali: </a:t>
            </a:r>
          </a:p>
          <a:p>
            <a:pPr marL="0" indent="0">
              <a:buNone/>
            </a:pPr>
            <a:r>
              <a:rPr lang="it-IT" dirty="0"/>
              <a:t>  Generatore e Discriminatore</a:t>
            </a:r>
          </a:p>
          <a:p>
            <a:r>
              <a:rPr lang="it-IT" dirty="0"/>
              <a:t>Addestramento basato sull’antagonismo</a:t>
            </a:r>
          </a:p>
          <a:p>
            <a:pPr marL="0" indent="0">
              <a:buNone/>
            </a:pPr>
            <a:r>
              <a:rPr lang="it-IT" dirty="0"/>
              <a:t>  tra Generatore e Discriminatore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BEFCA11-00CF-4093-BF6B-1DBE09CDA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08/03/2021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3ED8CA1-EE09-4944-9B58-A912D3818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Filippo Botti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FAACC8-DB79-4134-B74C-0057567E7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406F7-FDBB-4EBE-A9B7-7C0036E42B28}" type="slidenum">
              <a:rPr lang="it-IT" smtClean="0"/>
              <a:t>3</a:t>
            </a:fld>
            <a:endParaRPr lang="it-IT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0E768325-E105-4E88-8A00-5235A062B2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5515" y="1595871"/>
            <a:ext cx="3868285" cy="4581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20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A25D23-3449-426B-81C1-7DDA3A527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it-IT" dirty="0"/>
            </a:br>
            <a:r>
              <a:rPr lang="it-IT" dirty="0" err="1"/>
              <a:t>Cycle</a:t>
            </a:r>
            <a:r>
              <a:rPr lang="it-IT" dirty="0"/>
              <a:t> </a:t>
            </a:r>
            <a:r>
              <a:rPr lang="it-IT" dirty="0" err="1"/>
              <a:t>Consistent</a:t>
            </a:r>
            <a:r>
              <a:rPr lang="it-IT" dirty="0"/>
              <a:t> Generative </a:t>
            </a:r>
            <a:r>
              <a:rPr lang="it-IT" dirty="0" err="1"/>
              <a:t>Adversarial</a:t>
            </a:r>
            <a:r>
              <a:rPr lang="it-IT" dirty="0"/>
              <a:t> Networks (</a:t>
            </a:r>
            <a:r>
              <a:rPr lang="it-IT" dirty="0" err="1"/>
              <a:t>CycleGANs</a:t>
            </a:r>
            <a:r>
              <a:rPr lang="it-IT" dirty="0"/>
              <a:t>)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C5AEBEF-8A99-4860-A812-2D744CA356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it-IT" dirty="0"/>
              <a:t>Sono formate da due GAN all’interno di un ciclo</a:t>
            </a:r>
          </a:p>
          <a:p>
            <a:r>
              <a:rPr lang="it-IT" dirty="0"/>
              <a:t>Traducono dal dominio di partenza a quello di arrivo e viceversa</a:t>
            </a:r>
          </a:p>
          <a:p>
            <a:r>
              <a:rPr lang="it-IT" dirty="0"/>
              <a:t>Sfruttano un addestramento   con un dataset di tipo </a:t>
            </a:r>
            <a:r>
              <a:rPr lang="it-IT" dirty="0" err="1"/>
              <a:t>unpaired</a:t>
            </a:r>
            <a:endParaRPr lang="it-IT" dirty="0"/>
          </a:p>
          <a:p>
            <a:r>
              <a:rPr lang="it-IT" dirty="0"/>
              <a:t>Introducono la consistenza del ciclo durante l’addestramento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5251A1A-F7DD-41AF-A2E0-0935E9619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08/03/2021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8A6311A-D072-4FE3-BD55-AC25673B7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Filippo Botti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B710AB6-34C8-460F-9A52-A57F2F679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406F7-FDBB-4EBE-A9B7-7C0036E42B28}" type="slidenum">
              <a:rPr lang="it-IT" smtClean="0"/>
              <a:t>4</a:t>
            </a:fld>
            <a:endParaRPr lang="it-IT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757128DA-2F0D-48E0-83C7-D807CBF21A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1185" y="1825624"/>
            <a:ext cx="5995448" cy="2995757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405C129-4056-4A30-A778-216F10B96685}"/>
              </a:ext>
            </a:extLst>
          </p:cNvPr>
          <p:cNvSpPr txBox="1"/>
          <p:nvPr/>
        </p:nvSpPr>
        <p:spPr>
          <a:xfrm>
            <a:off x="8022724" y="4821381"/>
            <a:ext cx="39139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Zhu, Jun-Yan, et al. "Unpaired image-to-image translation using cycle-consistent adversarial networks." Proceedings of the IEEE international conference on computer vision. 2017.</a:t>
            </a:r>
            <a:endParaRPr lang="it-IT" sz="1400" dirty="0"/>
          </a:p>
        </p:txBody>
      </p:sp>
    </p:spTree>
    <p:extLst>
      <p:ext uri="{BB962C8B-B14F-4D97-AF65-F5344CB8AC3E}">
        <p14:creationId xmlns:p14="http://schemas.microsoft.com/office/powerpoint/2010/main" val="2895139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C78E934-BDFC-4392-B172-91EC9C14E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GradCam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C012784-3DFA-4767-8CA8-A058F4A43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it-IT" dirty="0"/>
              <a:t>Algoritmo in grado di dare una risposta visiva al comportamento di una rete</a:t>
            </a:r>
          </a:p>
          <a:p>
            <a:r>
              <a:rPr lang="it-IT" dirty="0"/>
              <a:t>Permette di visualizzare dove è posta l’attenzione di una rete attraverso una </a:t>
            </a:r>
            <a:r>
              <a:rPr lang="it-IT" dirty="0" err="1"/>
              <a:t>heat</a:t>
            </a:r>
            <a:r>
              <a:rPr lang="it-IT" dirty="0"/>
              <a:t> </a:t>
            </a:r>
            <a:r>
              <a:rPr lang="it-IT" dirty="0" err="1"/>
              <a:t>map</a:t>
            </a:r>
            <a:endParaRPr lang="it-IT" dirty="0"/>
          </a:p>
          <a:p>
            <a:r>
              <a:rPr lang="it-IT" dirty="0"/>
              <a:t>L’attenzione può essere ricavata per ogni Layer che compone la rete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FDAA431-0DE8-4570-AD7D-7F964F516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08/03/2021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878465A-E61B-4481-A9FB-A3B2149AE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Filippo Botti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E6AFB45-33C7-4469-A288-EFE2D24CD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406F7-FDBB-4EBE-A9B7-7C0036E42B28}" type="slidenum">
              <a:rPr lang="it-IT" smtClean="0"/>
              <a:t>5</a:t>
            </a:fld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EAAE5296-2B9E-4E6E-B513-F4685A8F5D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377" y="1825625"/>
            <a:ext cx="5160564" cy="242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397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96D098-38EC-45AB-A713-6A9D179E8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it-IT" dirty="0"/>
              <a:t>Trasferimento dell’attenzione e sistema realizzato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FC82A8-6521-407C-B992-FC53644A4D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Evoluzione delle </a:t>
            </a:r>
            <a:r>
              <a:rPr lang="it-IT" dirty="0" err="1"/>
              <a:t>CycleGANs</a:t>
            </a:r>
            <a:endParaRPr lang="it-IT" dirty="0"/>
          </a:p>
          <a:p>
            <a:r>
              <a:rPr lang="it-IT" dirty="0"/>
              <a:t>Utilizzo di </a:t>
            </a:r>
            <a:r>
              <a:rPr lang="it-IT" dirty="0" err="1"/>
              <a:t>GradCam</a:t>
            </a:r>
            <a:r>
              <a:rPr lang="it-IT" dirty="0"/>
              <a:t> durante l’addestramento</a:t>
            </a:r>
          </a:p>
          <a:p>
            <a:r>
              <a:rPr lang="it-IT" dirty="0"/>
              <a:t>Idealmente, l’attenzione prodotta dalla seconda GAN durante la ricostruzione dell’immagine dovrebbe essere uguale a quella prodotta dalla prima GAN </a:t>
            </a:r>
          </a:p>
          <a:p>
            <a:r>
              <a:rPr lang="it-IT" dirty="0"/>
              <a:t>Introduzione di una Loss che simboleggia la consistenza dell’attenzione</a:t>
            </a:r>
          </a:p>
          <a:p>
            <a:r>
              <a:rPr lang="it-IT" dirty="0"/>
              <a:t>Layer scelto per il trasferimento dell’attenzione: ultimo blocco residuo</a:t>
            </a:r>
          </a:p>
          <a:p>
            <a:r>
              <a:rPr lang="it-IT" dirty="0"/>
              <a:t>Dataset utilizzati: </a:t>
            </a:r>
            <a:r>
              <a:rPr lang="it-IT" i="1" dirty="0"/>
              <a:t>horse2zebra, apple2orange</a:t>
            </a: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595D2C5-82B4-42C8-823D-2827D3C17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08/03/2021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4159853-6986-40C7-BEA8-D0A11B6D1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Filippo Botti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5CF5662-1642-489B-A2E0-98AE721E6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406F7-FDBB-4EBE-A9B7-7C0036E42B28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2844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78FB2C-D5BD-4272-9BC9-8B27D7873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Rappresentazione sistema realizzato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19A760F-B94D-4B62-96A5-33087313A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08/03/2021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435BC30-5003-4D93-9A32-511AE77D1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Filippo Botti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91347B9-2759-469B-9998-5523073A4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406F7-FDBB-4EBE-A9B7-7C0036E42B28}" type="slidenum">
              <a:rPr lang="it-IT" smtClean="0"/>
              <a:t>7</a:t>
            </a:fld>
            <a:endParaRPr lang="it-IT"/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3877219A-EA38-48F8-8D3D-DAA7C10A3D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730" y="1457739"/>
            <a:ext cx="8004114" cy="4731026"/>
          </a:xfrm>
        </p:spPr>
      </p:pic>
    </p:spTree>
    <p:extLst>
      <p:ext uri="{BB962C8B-B14F-4D97-AF65-F5344CB8AC3E}">
        <p14:creationId xmlns:p14="http://schemas.microsoft.com/office/powerpoint/2010/main" val="1454092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719E38-831D-4C7F-94CC-5EBA86AD8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Risultati 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4BFFFC6-5C4B-463B-AA8D-747AAADE9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08/03/2021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353EB3B-ED57-4CBC-9516-ADAD1E482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Filippo Botti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CC625B9-628F-44BD-9A12-25A114A58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406F7-FDBB-4EBE-A9B7-7C0036E42B28}" type="slidenum">
              <a:rPr lang="it-IT" smtClean="0"/>
              <a:t>8</a:t>
            </a:fld>
            <a:endParaRPr lang="it-IT"/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B865250B-4CEF-4460-877A-9FDDA74974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092" y="1797528"/>
            <a:ext cx="4375344" cy="4386282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2518C529-4FF6-4464-9885-244554CDB0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3566" y="1797528"/>
            <a:ext cx="4452406" cy="4386282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7947AE45-4DCF-4CD5-9CB9-F3798637182E}"/>
              </a:ext>
            </a:extLst>
          </p:cNvPr>
          <p:cNvSpPr txBox="1"/>
          <p:nvPr/>
        </p:nvSpPr>
        <p:spPr>
          <a:xfrm>
            <a:off x="1696278" y="1441077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Input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052C44A-F720-4E21-92AC-F0B7749CDD73}"/>
              </a:ext>
            </a:extLst>
          </p:cNvPr>
          <p:cNvSpPr txBox="1"/>
          <p:nvPr/>
        </p:nvSpPr>
        <p:spPr>
          <a:xfrm>
            <a:off x="2984722" y="1441077"/>
            <a:ext cx="1052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Standard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06F15736-F930-4291-9181-224415611376}"/>
              </a:ext>
            </a:extLst>
          </p:cNvPr>
          <p:cNvSpPr txBox="1"/>
          <p:nvPr/>
        </p:nvSpPr>
        <p:spPr>
          <a:xfrm>
            <a:off x="4380790" y="1440322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GradCam</a:t>
            </a:r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838B1C3-6195-4D51-844D-A59D01D816E4}"/>
              </a:ext>
            </a:extLst>
          </p:cNvPr>
          <p:cNvSpPr txBox="1"/>
          <p:nvPr/>
        </p:nvSpPr>
        <p:spPr>
          <a:xfrm>
            <a:off x="6896195" y="1440322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Input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EFF6293-6E67-470D-B2C1-553D3B787D29}"/>
              </a:ext>
            </a:extLst>
          </p:cNvPr>
          <p:cNvSpPr txBox="1"/>
          <p:nvPr/>
        </p:nvSpPr>
        <p:spPr>
          <a:xfrm>
            <a:off x="8188943" y="1440322"/>
            <a:ext cx="1052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Standard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754F839-1DE6-4F2C-ABDA-FCF938B5BB65}"/>
              </a:ext>
            </a:extLst>
          </p:cNvPr>
          <p:cNvSpPr txBox="1"/>
          <p:nvPr/>
        </p:nvSpPr>
        <p:spPr>
          <a:xfrm>
            <a:off x="9606813" y="1426097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GradCam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36935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A1DCC5-B75A-46CB-B310-DA51E6284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dirty="0"/>
              <a:t>Risultati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33130EA-163B-4026-9B1C-6339AF290B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Migliore qualità </a:t>
            </a:r>
          </a:p>
          <a:p>
            <a:r>
              <a:rPr lang="it-IT" dirty="0"/>
              <a:t>Strisce uniformi</a:t>
            </a:r>
          </a:p>
          <a:p>
            <a:r>
              <a:rPr lang="it-IT" dirty="0"/>
              <a:t>Riconoscimento migliore dell’animale</a:t>
            </a:r>
          </a:p>
          <a:p>
            <a:r>
              <a:rPr lang="it-IT" dirty="0"/>
              <a:t>Colori più vivi e intensi</a:t>
            </a:r>
          </a:p>
          <a:p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D016812-727D-48F3-86C5-7760593D3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08/03/2021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402B9AB-F15B-4202-A495-666ACBB94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Filippo Botti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040E319-AF7F-44BF-8536-2B447E46D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406F7-FDBB-4EBE-A9B7-7C0036E42B28}" type="slidenum">
              <a:rPr lang="it-IT" smtClean="0"/>
              <a:t>9</a:t>
            </a:fld>
            <a:endParaRPr lang="it-IT"/>
          </a:p>
        </p:txBody>
      </p:sp>
      <p:graphicFrame>
        <p:nvGraphicFramePr>
          <p:cNvPr id="7" name="Tabella 7">
            <a:extLst>
              <a:ext uri="{FF2B5EF4-FFF2-40B4-BE49-F238E27FC236}">
                <a16:creationId xmlns:a16="http://schemas.microsoft.com/office/drawing/2014/main" id="{566D272A-CE51-4F19-92CE-EE6C2799C4C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62491425"/>
              </p:ext>
            </p:extLst>
          </p:nvPr>
        </p:nvGraphicFramePr>
        <p:xfrm>
          <a:off x="838203" y="4001294"/>
          <a:ext cx="10515597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1397012315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1483071770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1718198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Rete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FID Zebre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FID Cavalli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6552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it-IT" dirty="0"/>
                        <a:t>Standard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33.66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64.57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8292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b="1" dirty="0" err="1"/>
                        <a:t>GradCam</a:t>
                      </a:r>
                      <a:endParaRPr lang="it-IT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1" dirty="0"/>
                        <a:t>27.94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1" dirty="0"/>
                        <a:t>61.54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9894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4282528"/>
      </p:ext>
    </p:extLst>
  </p:cSld>
  <p:clrMapOvr>
    <a:masterClrMapping/>
  </p:clrMapOvr>
</p:sld>
</file>

<file path=ppt/theme/theme1.xml><?xml version="1.0" encoding="utf-8"?>
<a:theme xmlns:a="http://schemas.openxmlformats.org/drawingml/2006/main" name="Implab_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zato 3">
      <a:majorFont>
        <a:latin typeface="Segoe UI Semiligh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mplab_template.potx" id="{DBBB524F-715D-4366-ABA0-A17F08B87788}" vid="{13435F7D-B4BF-4020-ABA3-291479A0E391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Implab_template</Template>
  <TotalTime>1151</TotalTime>
  <Words>383</Words>
  <Application>Microsoft Office PowerPoint</Application>
  <PresentationFormat>Widescreen</PresentationFormat>
  <Paragraphs>99</Paragraphs>
  <Slides>11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6" baseType="lpstr">
      <vt:lpstr>Arial</vt:lpstr>
      <vt:lpstr>Calibri</vt:lpstr>
      <vt:lpstr>Segoe UI Light</vt:lpstr>
      <vt:lpstr>Segoe UI Semilight</vt:lpstr>
      <vt:lpstr>Implab_template</vt:lpstr>
      <vt:lpstr>Trasferimento dell’attenzione in reti GAN cicliche</vt:lpstr>
      <vt:lpstr>Image-to-image translation</vt:lpstr>
      <vt:lpstr>Generative Adversarial Networks (GANs)</vt:lpstr>
      <vt:lpstr> Cycle Consistent Generative Adversarial Networks (CycleGANs) </vt:lpstr>
      <vt:lpstr>GradCam</vt:lpstr>
      <vt:lpstr>Trasferimento dell’attenzione e sistema realizzato</vt:lpstr>
      <vt:lpstr>Rappresentazione sistema realizzato</vt:lpstr>
      <vt:lpstr>Risultati </vt:lpstr>
      <vt:lpstr>Risultati</vt:lpstr>
      <vt:lpstr>Sviluppi futuri</vt:lpstr>
      <vt:lpstr>Grazie per 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Utente-Botti Corrado</dc:creator>
  <cp:lastModifiedBy>Utente-Botti Corrado</cp:lastModifiedBy>
  <cp:revision>33</cp:revision>
  <dcterms:created xsi:type="dcterms:W3CDTF">2021-02-26T16:39:59Z</dcterms:created>
  <dcterms:modified xsi:type="dcterms:W3CDTF">2021-03-08T07:34:13Z</dcterms:modified>
</cp:coreProperties>
</file>

<file path=docProps/thumbnail.jpeg>
</file>